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013" autoAdjust="0"/>
  </p:normalViewPr>
  <p:slideViewPr>
    <p:cSldViewPr snapToGrid="0">
      <p:cViewPr>
        <p:scale>
          <a:sx n="75" d="100"/>
          <a:sy n="75" d="100"/>
        </p:scale>
        <p:origin x="540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21806-9EF2-477D-8676-09F069A9465B}" type="datetimeFigureOut">
              <a:rPr lang="pt-BR" smtClean="0"/>
              <a:t>09/08/2022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1118D-1A34-4B2D-B7BA-D3A9522E0F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50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SELECT usuarios.id, </a:t>
            </a:r>
            <a:r>
              <a:rPr lang="pt-BR" dirty="0" err="1"/>
              <a:t>usuarios.nome_usuario</a:t>
            </a:r>
            <a:r>
              <a:rPr lang="pt-BR" dirty="0"/>
              <a:t>, </a:t>
            </a:r>
            <a:r>
              <a:rPr lang="pt-BR" dirty="0" err="1"/>
              <a:t>clientes.nome_cliente</a:t>
            </a:r>
            <a:endParaRPr lang="pt-BR" dirty="0"/>
          </a:p>
          <a:p>
            <a:r>
              <a:rPr lang="pt-BR" dirty="0"/>
              <a:t>FROM </a:t>
            </a:r>
            <a:r>
              <a:rPr lang="pt-BR" dirty="0" err="1"/>
              <a:t>usuarios,clientes,usuario_cliente</a:t>
            </a:r>
            <a:endParaRPr lang="pt-BR" dirty="0"/>
          </a:p>
          <a:p>
            <a:r>
              <a:rPr lang="pt-BR" dirty="0"/>
              <a:t>WHERE usuarios.id = </a:t>
            </a:r>
            <a:r>
              <a:rPr lang="pt-BR" dirty="0" err="1"/>
              <a:t>usuario_cliente.fk_usuarios_id</a:t>
            </a:r>
            <a:r>
              <a:rPr lang="pt-BR" dirty="0"/>
              <a:t> AND </a:t>
            </a:r>
            <a:r>
              <a:rPr lang="pt-BR" dirty="0" err="1"/>
              <a:t>usuario_cliente.fk_clientes_id_cliente</a:t>
            </a:r>
            <a:r>
              <a:rPr lang="pt-BR" dirty="0"/>
              <a:t> = </a:t>
            </a:r>
            <a:r>
              <a:rPr lang="pt-BR" dirty="0" err="1"/>
              <a:t>clientes.id_cliente</a:t>
            </a:r>
            <a:r>
              <a:rPr lang="pt-BR" dirty="0"/>
              <a:t>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1118D-1A34-4B2D-B7BA-D3A9522E0F8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54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August 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57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August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7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August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August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5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August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August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August 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0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August 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42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August 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August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5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August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August 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65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Computador em cima de uma superfície de vidro&#10;&#10;Descrição gerada automaticamente com confiança baixa">
            <a:extLst>
              <a:ext uri="{FF2B5EF4-FFF2-40B4-BE49-F238E27FC236}">
                <a16:creationId xmlns:a16="http://schemas.microsoft.com/office/drawing/2014/main" id="{33BAD2F3-B82F-E359-9502-D17C68152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9200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1F8E58-6C80-A889-DF74-32E05B80D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3951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pt-BR" dirty="0"/>
              <a:t>DDM – Projeto do Banco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D93F8C-0E10-C053-E10F-0AEAE0A2D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3951" y="3827610"/>
            <a:ext cx="5437187" cy="2265216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1">
                    <a:alpha val="60000"/>
                  </a:schemeClr>
                </a:solidFill>
              </a:rPr>
              <a:t>Prof. Me. Anderson Vanin</a:t>
            </a:r>
          </a:p>
        </p:txBody>
      </p:sp>
    </p:spTree>
    <p:extLst>
      <p:ext uri="{BB962C8B-B14F-4D97-AF65-F5344CB8AC3E}">
        <p14:creationId xmlns:p14="http://schemas.microsoft.com/office/powerpoint/2010/main" val="303493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DE93A-E8CE-A65C-4685-25156184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 importante...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AC5950-C509-575F-8149-3B97E25F1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Agora temos a base de dados pronta, porém sem nenhum registro. Insira algumas informações na base de dados somente para teste.</a:t>
            </a:r>
          </a:p>
          <a:p>
            <a:pPr marL="0" indent="0" algn="ctr">
              <a:buNone/>
            </a:pPr>
            <a:r>
              <a:rPr lang="pt-BR" sz="2800" b="1" u="sng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Dica</a:t>
            </a:r>
            <a:r>
              <a:rPr lang="pt-BR" sz="2800" b="1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: É muito útil nesta etapa, fazer um backup desta base de dados vazia, para que quando o aplicativo estiver finalizado, a base de dados seja implementada vazia, e só então, ser preenchida pelo usuário da aplicação.</a:t>
            </a:r>
          </a:p>
        </p:txBody>
      </p:sp>
    </p:spTree>
    <p:extLst>
      <p:ext uri="{BB962C8B-B14F-4D97-AF65-F5344CB8AC3E}">
        <p14:creationId xmlns:p14="http://schemas.microsoft.com/office/powerpoint/2010/main" val="369401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BDC7D-2A00-D72D-112A-E3E16248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valores...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A554D5-A5B5-6573-997A-44D366DE8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Para inserir valores, devemos começar obrigatoriamente pelas tabelas que possuem as chaves primárias (Tabela usuários, em seguida tabela clientes e por último a tabela </a:t>
            </a:r>
            <a:r>
              <a:rPr lang="pt-BR" sz="3200" dirty="0" err="1"/>
              <a:t>Usuarios</a:t>
            </a:r>
            <a:r>
              <a:rPr lang="pt-BR" sz="3200" dirty="0"/>
              <a:t>-Clientes).</a:t>
            </a:r>
          </a:p>
        </p:txBody>
      </p:sp>
    </p:spTree>
    <p:extLst>
      <p:ext uri="{BB962C8B-B14F-4D97-AF65-F5344CB8AC3E}">
        <p14:creationId xmlns:p14="http://schemas.microsoft.com/office/powerpoint/2010/main" val="46679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6B6E2-8BAE-77A7-D834-15DA2C99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Inserir em Usuários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C82E6E-B65A-D315-47F8-A71A2E8B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09701"/>
            <a:ext cx="11090274" cy="468312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Clique sobre a tabela USUÁRIOS e na sequência em INSERE.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F28FD8-7A6F-43BD-2ABC-C9F8BFBC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3269506"/>
            <a:ext cx="2523978" cy="2027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5090CA6-E95D-1250-7778-8F3E045C2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50" y="1831604"/>
            <a:ext cx="5010150" cy="7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BB275B-56E2-7467-1D6E-B110A6DDD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066" y="2968590"/>
            <a:ext cx="6259512" cy="3640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eta: Dobrada para Cima 9">
            <a:extLst>
              <a:ext uri="{FF2B5EF4-FFF2-40B4-BE49-F238E27FC236}">
                <a16:creationId xmlns:a16="http://schemas.microsoft.com/office/drawing/2014/main" id="{A57185C7-A087-33F0-B3EC-D4AF99F9CA82}"/>
              </a:ext>
            </a:extLst>
          </p:cNvPr>
          <p:cNvSpPr/>
          <p:nvPr/>
        </p:nvSpPr>
        <p:spPr>
          <a:xfrm>
            <a:off x="2847828" y="2797933"/>
            <a:ext cx="1241572" cy="1643545"/>
          </a:xfrm>
          <a:prstGeom prst="bentUpArrow">
            <a:avLst>
              <a:gd name="adj1" fmla="val 25000"/>
              <a:gd name="adj2" fmla="val 25000"/>
              <a:gd name="adj3" fmla="val 27260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Dobrada 10">
            <a:extLst>
              <a:ext uri="{FF2B5EF4-FFF2-40B4-BE49-F238E27FC236}">
                <a16:creationId xmlns:a16="http://schemas.microsoft.com/office/drawing/2014/main" id="{4324A68F-1218-B50E-0348-7F635554DBF2}"/>
              </a:ext>
            </a:extLst>
          </p:cNvPr>
          <p:cNvSpPr/>
          <p:nvPr/>
        </p:nvSpPr>
        <p:spPr>
          <a:xfrm rot="5400000">
            <a:off x="7734531" y="1867322"/>
            <a:ext cx="1009984" cy="111522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0893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3600F79-21F7-48CE-FBEC-D5F9A3230A36}"/>
              </a:ext>
            </a:extLst>
          </p:cNvPr>
          <p:cNvSpPr/>
          <p:nvPr/>
        </p:nvSpPr>
        <p:spPr>
          <a:xfrm>
            <a:off x="509514" y="4283125"/>
            <a:ext cx="1725686" cy="288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1C45947-8153-9A26-91A3-5F66F3DFD278}"/>
              </a:ext>
            </a:extLst>
          </p:cNvPr>
          <p:cNvSpPr/>
          <p:nvPr/>
        </p:nvSpPr>
        <p:spPr>
          <a:xfrm>
            <a:off x="6286500" y="2074788"/>
            <a:ext cx="800100" cy="377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1B82208-0898-6186-E7C6-03C5C2D54E1E}"/>
              </a:ext>
            </a:extLst>
          </p:cNvPr>
          <p:cNvSpPr/>
          <p:nvPr/>
        </p:nvSpPr>
        <p:spPr>
          <a:xfrm>
            <a:off x="7786614" y="3829912"/>
            <a:ext cx="3696964" cy="2637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E39EA7-B33B-5174-C99E-0BF90C8C14E2}"/>
              </a:ext>
            </a:extLst>
          </p:cNvPr>
          <p:cNvSpPr txBox="1"/>
          <p:nvPr/>
        </p:nvSpPr>
        <p:spPr>
          <a:xfrm>
            <a:off x="9191551" y="1663479"/>
            <a:ext cx="2640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O campo id NÃO É NECESSÁRIO pois ele é Auto Incremento!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707D8A0-0F8E-12FC-61BE-A16754BE570F}"/>
              </a:ext>
            </a:extLst>
          </p:cNvPr>
          <p:cNvCxnSpPr>
            <a:cxnSpLocks/>
          </p:cNvCxnSpPr>
          <p:nvPr/>
        </p:nvCxnSpPr>
        <p:spPr>
          <a:xfrm flipH="1">
            <a:off x="8239523" y="2424932"/>
            <a:ext cx="1240954" cy="11947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80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E0D4531-87CB-65D7-F141-2561B6FE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62" y="2305821"/>
            <a:ext cx="7902909" cy="7929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46B6E2-8BAE-77A7-D834-15DA2C99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Inserir em Usuários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C82E6E-B65A-D315-47F8-A71A2E8B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09701"/>
            <a:ext cx="11090274" cy="468312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Clique sobre a tabela USUÁRIOS e na sequência em INSERE.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3600F79-21F7-48CE-FBEC-D5F9A3230A36}"/>
              </a:ext>
            </a:extLst>
          </p:cNvPr>
          <p:cNvSpPr/>
          <p:nvPr/>
        </p:nvSpPr>
        <p:spPr>
          <a:xfrm>
            <a:off x="6277273" y="2413435"/>
            <a:ext cx="1771749" cy="532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E39EA7-B33B-5174-C99E-0BF90C8C14E2}"/>
              </a:ext>
            </a:extLst>
          </p:cNvPr>
          <p:cNvSpPr txBox="1"/>
          <p:nvPr/>
        </p:nvSpPr>
        <p:spPr>
          <a:xfrm>
            <a:off x="1168400" y="3759201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No tipo de usuário iremos utilizar as seguintes opções:</a:t>
            </a:r>
          </a:p>
          <a:p>
            <a:pPr algn="ctr"/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 – para Administrativo</a:t>
            </a:r>
          </a:p>
          <a:p>
            <a:pPr algn="ctr"/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2 - Comum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707D8A0-0F8E-12FC-61BE-A16754BE570F}"/>
              </a:ext>
            </a:extLst>
          </p:cNvPr>
          <p:cNvCxnSpPr>
            <a:cxnSpLocks/>
          </p:cNvCxnSpPr>
          <p:nvPr/>
        </p:nvCxnSpPr>
        <p:spPr>
          <a:xfrm flipV="1">
            <a:off x="5257800" y="3050569"/>
            <a:ext cx="1018148" cy="7562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9E83251-15E4-028A-E394-1C8589B2F966}"/>
              </a:ext>
            </a:extLst>
          </p:cNvPr>
          <p:cNvSpPr txBox="1"/>
          <p:nvPr/>
        </p:nvSpPr>
        <p:spPr>
          <a:xfrm>
            <a:off x="5912973" y="3691148"/>
            <a:ext cx="449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1- Administrativo: ACESSO TOTAL A TODAS AS FUNÇÕES INCLUSIVE PARA ADICIONAR OU REMOVER OUTROS USUÁRIOS</a:t>
            </a:r>
          </a:p>
          <a:p>
            <a:pPr algn="ctr"/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2- Comum: ACESSO SOMENTE A SUA PRÓPRIA LISTA DE CLIENTES À ELE ASSOCIADO!</a:t>
            </a:r>
          </a:p>
        </p:txBody>
      </p:sp>
    </p:spTree>
    <p:extLst>
      <p:ext uri="{BB962C8B-B14F-4D97-AF65-F5344CB8AC3E}">
        <p14:creationId xmlns:p14="http://schemas.microsoft.com/office/powerpoint/2010/main" val="120487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13BA6-C2BC-6BBD-2FC7-CE70CB98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 Usuários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C9A0A8-BFD4-B54A-A979-18F47143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40" y="1728037"/>
            <a:ext cx="10153919" cy="3401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470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AB831A-0DC4-CB4C-C4AA-E67593CFD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938" y="1925963"/>
            <a:ext cx="4325056" cy="3414425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pt-BR" sz="4000" dirty="0"/>
              <a:t>Repita os passos anteriores adicionando clientes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E62DA5-4473-BD97-D0DD-E81A9F2B3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2" b="95761" l="9783" r="89783">
                        <a14:foregroundMark x1="39348" y1="6957" x2="39348" y2="6957"/>
                        <a14:foregroundMark x1="38587" y1="4239" x2="38587" y2="4239"/>
                        <a14:foregroundMark x1="60326" y1="91848" x2="60326" y2="91848"/>
                        <a14:foregroundMark x1="60652" y1="95761" x2="60652" y2="95761"/>
                        <a14:foregroundMark x1="46739" y1="23478" x2="46739" y2="23478"/>
                        <a14:foregroundMark x1="41848" y1="26522" x2="41848" y2="26522"/>
                        <a14:foregroundMark x1="49022" y1="19022" x2="36413" y2="25109"/>
                        <a14:foregroundMark x1="36413" y1="25109" x2="26196" y2="33913"/>
                        <a14:foregroundMark x1="60652" y1="25000" x2="33913" y2="30326"/>
                        <a14:foregroundMark x1="33913" y1="30326" x2="20870" y2="47283"/>
                        <a14:foregroundMark x1="20870" y1="47283" x2="20978" y2="57174"/>
                        <a14:foregroundMark x1="20978" y1="57174" x2="25000" y2="65870"/>
                        <a14:foregroundMark x1="25000" y1="65870" x2="25000" y2="65870"/>
                        <a14:foregroundMark x1="74674" y1="33696" x2="77065" y2="53587"/>
                        <a14:foregroundMark x1="77065" y1="53587" x2="73913" y2="62717"/>
                        <a14:foregroundMark x1="73913" y1="62717" x2="63913" y2="71196"/>
                        <a14:foregroundMark x1="63913" y1="71196" x2="51522" y2="75217"/>
                        <a14:foregroundMark x1="51522" y1="75217" x2="46522" y2="75217"/>
                        <a14:foregroundMark x1="55652" y1="67283" x2="42500" y2="74674"/>
                        <a14:foregroundMark x1="42500" y1="74674" x2="55217" y2="84130"/>
                      </a14:backgroundRemoval>
                    </a14:imgEffect>
                  </a14:imgLayer>
                </a14:imgProps>
              </a:ext>
            </a:extLst>
          </a:blip>
          <a:srcRect r="6" b="6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0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CF758-751F-2975-6D10-832BFBD7C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 Clientes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4D2B54-E529-CB5A-1E25-015CB6F5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21" y="2038350"/>
            <a:ext cx="9694558" cy="325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827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4FA97-A29B-4BE4-357D-9ADFDE29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Associe cada cliente à um usuário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4F3846-BC68-CCC6-6AB6-A67CF7AB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96" y="1513681"/>
            <a:ext cx="10246808" cy="4048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CA1F888-AA00-4ABD-4EBA-BA42B2E43EA5}"/>
              </a:ext>
            </a:extLst>
          </p:cNvPr>
          <p:cNvSpPr/>
          <p:nvPr/>
        </p:nvSpPr>
        <p:spPr>
          <a:xfrm>
            <a:off x="10312400" y="4826000"/>
            <a:ext cx="907004" cy="417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287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A9173D-C790-58D9-99AD-D4009508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Teste: Quais são os clientes do usuário?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0A428-CA5D-46FB-9773-391BF330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030" y="1"/>
            <a:ext cx="5643969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Aplicativo, Word&#10;&#10;Descrição gerada automaticamente">
            <a:extLst>
              <a:ext uri="{FF2B5EF4-FFF2-40B4-BE49-F238E27FC236}">
                <a16:creationId xmlns:a16="http://schemas.microsoft.com/office/drawing/2014/main" id="{512D40DE-28C9-2D13-BE5E-03CAAF7E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49" y="851730"/>
            <a:ext cx="4533130" cy="997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5604D87-2D15-09F6-710E-91D7B1632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449" y="4985414"/>
            <a:ext cx="4533130" cy="987507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4BB252D-BA31-4505-A0AD-9E55134E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0FD646-535B-85FE-1015-BE0195DA1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449" y="2510759"/>
            <a:ext cx="4533130" cy="1812914"/>
          </a:xfrm>
          <a:custGeom>
            <a:avLst/>
            <a:gdLst/>
            <a:ahLst/>
            <a:cxnLst/>
            <a:rect l="l" t="t" r="r" b="b"/>
            <a:pathLst>
              <a:path w="5634852" h="2287247">
                <a:moveTo>
                  <a:pt x="0" y="0"/>
                </a:moveTo>
                <a:lnTo>
                  <a:pt x="5634852" y="0"/>
                </a:lnTo>
                <a:lnTo>
                  <a:pt x="5634852" y="2287247"/>
                </a:lnTo>
                <a:lnTo>
                  <a:pt x="0" y="2287247"/>
                </a:lnTo>
                <a:close/>
              </a:path>
            </a:pathLst>
          </a:cu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06F25AB-C6A7-4ED5-B2EC-1B9226D83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12AEF-5E2C-0F56-B19B-892EAF58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 exemplo de consulta...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B451A3-402F-E237-C952-BFC66572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8" y="1390737"/>
            <a:ext cx="11755223" cy="133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ACB9905-B366-14E9-066D-A67854FE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684" y="3449464"/>
            <a:ext cx="8806631" cy="1784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04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BD62A9-1A8A-B375-BEC5-6A37E8BB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>
            <a:normAutofit/>
          </a:bodyPr>
          <a:lstStyle/>
          <a:p>
            <a:r>
              <a:rPr lang="pt-BR" sz="4400"/>
              <a:t>Projetando o Banco – BR Modelo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8AE041-D020-27B3-00D0-BAD23C953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06" b="31937"/>
          <a:stretch/>
        </p:blipFill>
        <p:spPr>
          <a:xfrm>
            <a:off x="3" y="1"/>
            <a:ext cx="5051425" cy="3777175"/>
          </a:xfrm>
          <a:custGeom>
            <a:avLst/>
            <a:gdLst/>
            <a:ahLst/>
            <a:cxnLst/>
            <a:rect l="l" t="t" r="r" b="b"/>
            <a:pathLst>
              <a:path w="5051425" h="3777175">
                <a:moveTo>
                  <a:pt x="0" y="0"/>
                </a:moveTo>
                <a:lnTo>
                  <a:pt x="5051425" y="0"/>
                </a:lnTo>
                <a:lnTo>
                  <a:pt x="5051425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1026" name="Picture 2" descr="Banco de dados - Conceito, tipos e características">
            <a:extLst>
              <a:ext uri="{FF2B5EF4-FFF2-40B4-BE49-F238E27FC236}">
                <a16:creationId xmlns:a16="http://schemas.microsoft.com/office/drawing/2014/main" id="{261CD76A-553E-3736-A55B-E267E4DA3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 r="-2" b="-2"/>
          <a:stretch/>
        </p:blipFill>
        <p:spPr bwMode="auto">
          <a:xfrm>
            <a:off x="5051424" y="1"/>
            <a:ext cx="7140574" cy="3777175"/>
          </a:xfrm>
          <a:custGeom>
            <a:avLst/>
            <a:gdLst/>
            <a:ahLst/>
            <a:cxnLst/>
            <a:rect l="l" t="t" r="r" b="b"/>
            <a:pathLst>
              <a:path w="7140574" h="3777175">
                <a:moveTo>
                  <a:pt x="0" y="0"/>
                </a:moveTo>
                <a:lnTo>
                  <a:pt x="7140574" y="0"/>
                </a:lnTo>
                <a:lnTo>
                  <a:pt x="7140574" y="3777175"/>
                </a:lnTo>
                <a:lnTo>
                  <a:pt x="0" y="37771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49E570-B699-AC63-CEDB-08FDF7641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3183" y="3938954"/>
            <a:ext cx="6407956" cy="2280595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/>
              <a:t>Como exemplo será mostrado o projeto de um Banco de Dados para um cadastro de clientes de uma empresa fictícia.</a:t>
            </a:r>
          </a:p>
          <a:p>
            <a:pPr marL="0" indent="0">
              <a:buNone/>
            </a:pPr>
            <a:r>
              <a:rPr lang="pt-BR" sz="2400" dirty="0"/>
              <a:t>Começaremos pelo modelagem do Banco de Dados para gerar o script em SQL que será utilizado em nosso projeto.</a:t>
            </a: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4513" y="621955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4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8D029-B2EC-3720-C587-66B069F8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Importante!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50A849-4A81-8A80-CED9-37E5A0755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rgbClr val="FF0000">
                    <a:alpha val="60000"/>
                  </a:srgbClr>
                </a:solidFill>
                <a:highlight>
                  <a:srgbClr val="FFFF00"/>
                </a:highlight>
              </a:rPr>
              <a:t>Lembre-se que neste ponto estamos com a visão do ADMINISTRADOR que consegue visualizar, inserir, alterar ou remover, todas as informações do BD. Quando o acesso for feito pelo usuário COMUM, ele só poderá ver os clientes que estão relacionados à ele mesmo e não à outros usuários!</a:t>
            </a:r>
          </a:p>
          <a:p>
            <a:pPr marL="0" indent="0" algn="ctr">
              <a:buNone/>
            </a:pPr>
            <a:r>
              <a:rPr lang="pt-BR" sz="3200" b="1" dirty="0">
                <a:solidFill>
                  <a:srgbClr val="FF0000">
                    <a:alpha val="60000"/>
                  </a:srgbClr>
                </a:solidFill>
                <a:highlight>
                  <a:srgbClr val="FFFF00"/>
                </a:highlight>
              </a:rPr>
              <a:t>Portanto devemos acrescentar uma cláusula condicionando a visualização somente ao usuário que estiver logado!</a:t>
            </a:r>
          </a:p>
        </p:txBody>
      </p:sp>
    </p:spTree>
    <p:extLst>
      <p:ext uri="{BB962C8B-B14F-4D97-AF65-F5344CB8AC3E}">
        <p14:creationId xmlns:p14="http://schemas.microsoft.com/office/powerpoint/2010/main" val="3594748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8F564B5-ECBD-683C-E585-D41B77B0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5" y="76200"/>
            <a:ext cx="11871569" cy="2755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69DEECD-A078-6C9C-2323-0E9701842594}"/>
              </a:ext>
            </a:extLst>
          </p:cNvPr>
          <p:cNvSpPr/>
          <p:nvPr/>
        </p:nvSpPr>
        <p:spPr>
          <a:xfrm>
            <a:off x="736600" y="2209800"/>
            <a:ext cx="3492500" cy="35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9A6C10-E19B-3F31-6415-B0202B4B8F1E}"/>
              </a:ext>
            </a:extLst>
          </p:cNvPr>
          <p:cNvSpPr txBox="1"/>
          <p:nvPr/>
        </p:nvSpPr>
        <p:spPr>
          <a:xfrm>
            <a:off x="909173" y="3729504"/>
            <a:ext cx="449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Este número será guardado no momento em que o usuário do sistema efetuar o login e será atribuído a consulta SQL via programação!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5BB8281A-46F7-053B-41B3-7283AB60B68E}"/>
              </a:ext>
            </a:extLst>
          </p:cNvPr>
          <p:cNvSpPr/>
          <p:nvPr/>
        </p:nvSpPr>
        <p:spPr>
          <a:xfrm rot="18573022">
            <a:off x="2724962" y="2829451"/>
            <a:ext cx="1439082" cy="6096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18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4342A-93E5-1452-2A72-77E7EBF0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BR-Modelo – Modelo Conceitual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F9BBF8-D09E-089D-C94E-66CB125F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840480"/>
            <a:ext cx="11090274" cy="2252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Cada usuário do sistema pode ter cadastrado NENHUM ou MUITOS clientes e cada cliente tem associado a ele no mínimo UM ou MUITOS clientes.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DCB1D6-996B-535E-B4ED-EF15F089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437461"/>
            <a:ext cx="6286500" cy="2152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12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4342A-93E5-1452-2A72-77E7EBF0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BR-Modelo – Modelo Lógico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F9BBF8-D09E-089D-C94E-66CB125F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840480"/>
            <a:ext cx="11090274" cy="2252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Cada usuário do sistema pode ter cadastrado NENHUM ou MUITOS clientes e cada cliente tem associado a ele no mínimo UM ou MUITOS clientes.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708B7F-9D58-080F-D20D-AD95AC3C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60249"/>
            <a:ext cx="8201025" cy="2000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66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4342A-93E5-1452-2A72-77E7EBF0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BR-Modelo – Modelo Físico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F9BBF8-D09E-089D-C94E-66CB125F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63" y="1383520"/>
            <a:ext cx="5049837" cy="51769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CREATE DATABASE</a:t>
            </a:r>
            <a:r>
              <a:rPr lang="pt-BR" sz="1800" dirty="0"/>
              <a:t> projeto;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USE</a:t>
            </a:r>
            <a:r>
              <a:rPr lang="pt-BR" sz="1800" dirty="0"/>
              <a:t> projeto;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CREATE TABLE </a:t>
            </a:r>
            <a:r>
              <a:rPr lang="pt-BR" sz="1800" dirty="0" err="1"/>
              <a:t>usuarios</a:t>
            </a:r>
            <a:r>
              <a:rPr lang="pt-BR" sz="1800" dirty="0"/>
              <a:t> 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id </a:t>
            </a:r>
            <a:r>
              <a:rPr lang="pt-BR" sz="1800" dirty="0" err="1"/>
              <a:t>int</a:t>
            </a:r>
            <a:r>
              <a:rPr lang="pt-BR" sz="1800" dirty="0"/>
              <a:t> PRIMARY KEY AUTO_INCREMENT,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</a:t>
            </a:r>
            <a:r>
              <a:rPr lang="pt-BR" sz="1800" dirty="0" err="1"/>
              <a:t>nome_usuario</a:t>
            </a:r>
            <a:r>
              <a:rPr lang="pt-BR" sz="1800" dirty="0"/>
              <a:t> </a:t>
            </a:r>
            <a:r>
              <a:rPr lang="pt-BR" sz="1800" dirty="0" err="1"/>
              <a:t>varchar</a:t>
            </a:r>
            <a:r>
              <a:rPr lang="pt-BR" sz="1800" dirty="0"/>
              <a:t>(255),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</a:t>
            </a:r>
            <a:r>
              <a:rPr lang="pt-BR" sz="1800" dirty="0" err="1"/>
              <a:t>email_usuario</a:t>
            </a:r>
            <a:r>
              <a:rPr lang="pt-BR" sz="1800" dirty="0"/>
              <a:t> </a:t>
            </a:r>
            <a:r>
              <a:rPr lang="pt-BR" sz="1800" dirty="0" err="1"/>
              <a:t>varchar</a:t>
            </a:r>
            <a:r>
              <a:rPr lang="pt-BR" sz="1800" dirty="0"/>
              <a:t>(255),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</a:t>
            </a:r>
            <a:r>
              <a:rPr lang="pt-BR" sz="1800" dirty="0" err="1"/>
              <a:t>senha_usuario</a:t>
            </a:r>
            <a:r>
              <a:rPr lang="pt-BR" sz="1800" dirty="0"/>
              <a:t> </a:t>
            </a:r>
            <a:r>
              <a:rPr lang="pt-BR" sz="1800" dirty="0" err="1"/>
              <a:t>varchar</a:t>
            </a:r>
            <a:r>
              <a:rPr lang="pt-BR" sz="1800" dirty="0"/>
              <a:t>(255),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</a:t>
            </a:r>
            <a:r>
              <a:rPr lang="pt-BR" sz="1800" dirty="0" err="1"/>
              <a:t>tipo_usuario</a:t>
            </a:r>
            <a:r>
              <a:rPr lang="pt-BR" sz="1800" dirty="0"/>
              <a:t> </a:t>
            </a:r>
            <a:r>
              <a:rPr lang="pt-BR" sz="1800" dirty="0" err="1"/>
              <a:t>int</a:t>
            </a:r>
            <a:endParaRPr lang="pt-BR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CREATE TABLE clientes 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</a:t>
            </a:r>
            <a:r>
              <a:rPr lang="pt-BR" sz="1800" dirty="0" err="1"/>
              <a:t>id_cliente</a:t>
            </a:r>
            <a:r>
              <a:rPr lang="pt-BR" sz="1800" dirty="0"/>
              <a:t> </a:t>
            </a:r>
            <a:r>
              <a:rPr lang="pt-BR" sz="1800" dirty="0" err="1"/>
              <a:t>int</a:t>
            </a:r>
            <a:r>
              <a:rPr lang="pt-BR" sz="1800" dirty="0"/>
              <a:t> PRIMARY KEY AUTO_INCREMENT,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</a:t>
            </a:r>
            <a:r>
              <a:rPr lang="pt-BR" sz="1800" dirty="0" err="1"/>
              <a:t>nome_cliente</a:t>
            </a:r>
            <a:r>
              <a:rPr lang="pt-BR" sz="1800" dirty="0"/>
              <a:t> </a:t>
            </a:r>
            <a:r>
              <a:rPr lang="pt-BR" sz="1800" dirty="0" err="1"/>
              <a:t>varchar</a:t>
            </a:r>
            <a:r>
              <a:rPr lang="pt-BR" sz="1800" dirty="0"/>
              <a:t>(255),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</a:t>
            </a:r>
            <a:r>
              <a:rPr lang="pt-BR" sz="1800" dirty="0" err="1"/>
              <a:t>email_cliente</a:t>
            </a:r>
            <a:r>
              <a:rPr lang="pt-BR" sz="1800" dirty="0"/>
              <a:t> </a:t>
            </a:r>
            <a:r>
              <a:rPr lang="pt-BR" sz="1800" dirty="0" err="1"/>
              <a:t>varchar</a:t>
            </a:r>
            <a:r>
              <a:rPr lang="pt-BR" sz="1800" dirty="0"/>
              <a:t>(255),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</a:t>
            </a:r>
            <a:r>
              <a:rPr lang="pt-BR" sz="1800" dirty="0" err="1"/>
              <a:t>telefone_cliente</a:t>
            </a:r>
            <a:r>
              <a:rPr lang="pt-BR" sz="1800" dirty="0"/>
              <a:t> </a:t>
            </a:r>
            <a:r>
              <a:rPr lang="pt-BR" sz="1800" dirty="0" err="1"/>
              <a:t>varchar</a:t>
            </a:r>
            <a:r>
              <a:rPr lang="pt-BR" sz="1800" dirty="0"/>
              <a:t>(255)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);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B013E59-1E09-1329-6AA9-F97DB335B2B3}"/>
              </a:ext>
            </a:extLst>
          </p:cNvPr>
          <p:cNvSpPr txBox="1">
            <a:spLocks/>
          </p:cNvSpPr>
          <p:nvPr/>
        </p:nvSpPr>
        <p:spPr>
          <a:xfrm>
            <a:off x="5803693" y="1383520"/>
            <a:ext cx="5740607" cy="5176910"/>
          </a:xfrm>
          <a:prstGeom prst="rect">
            <a:avLst/>
          </a:prstGeom>
        </p:spPr>
        <p:txBody>
          <a:bodyPr vert="horz" wrap="square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CREATE TABLE </a:t>
            </a:r>
            <a:r>
              <a:rPr lang="pt-BR" sz="1800" dirty="0" err="1"/>
              <a:t>usuario_cliente</a:t>
            </a:r>
            <a:r>
              <a:rPr lang="pt-BR" sz="1800" dirty="0"/>
              <a:t> 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</a:t>
            </a:r>
            <a:r>
              <a:rPr lang="pt-BR" sz="1800" dirty="0" err="1"/>
              <a:t>fk_usuarios_id</a:t>
            </a:r>
            <a:r>
              <a:rPr lang="pt-BR" sz="1800" dirty="0"/>
              <a:t> </a:t>
            </a:r>
            <a:r>
              <a:rPr lang="pt-BR" sz="1800" dirty="0" err="1"/>
              <a:t>int</a:t>
            </a:r>
            <a:r>
              <a:rPr lang="pt-BR" sz="1800" dirty="0"/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</a:t>
            </a:r>
            <a:r>
              <a:rPr lang="pt-BR" sz="1800" dirty="0" err="1"/>
              <a:t>fk_clientes_id_cliente</a:t>
            </a:r>
            <a:r>
              <a:rPr lang="pt-BR" sz="1800" dirty="0"/>
              <a:t> </a:t>
            </a:r>
            <a:r>
              <a:rPr lang="pt-BR" sz="1800" dirty="0" err="1"/>
              <a:t>int</a:t>
            </a:r>
            <a:endParaRPr lang="pt-BR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ALTER TABLE </a:t>
            </a:r>
            <a:r>
              <a:rPr lang="pt-BR" sz="1800" dirty="0" err="1"/>
              <a:t>usuario_cliente</a:t>
            </a:r>
            <a:r>
              <a:rPr lang="pt-BR" sz="1800" dirty="0"/>
              <a:t> ADD CONSTRAINT FK_usuario_cliente_1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FOREIGN KEY (</a:t>
            </a:r>
            <a:r>
              <a:rPr lang="pt-BR" sz="1800" dirty="0" err="1"/>
              <a:t>fk_usuarios_id</a:t>
            </a:r>
            <a:r>
              <a:rPr lang="pt-BR" sz="18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REFERENCES </a:t>
            </a:r>
            <a:r>
              <a:rPr lang="pt-BR" sz="1800" dirty="0" err="1"/>
              <a:t>usuarios</a:t>
            </a:r>
            <a:r>
              <a:rPr lang="pt-BR" sz="1800" dirty="0"/>
              <a:t> (id)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ON DELETE RESTRICT;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ALTER TABLE </a:t>
            </a:r>
            <a:r>
              <a:rPr lang="pt-BR" sz="1800" dirty="0" err="1"/>
              <a:t>usuario_cliente</a:t>
            </a:r>
            <a:r>
              <a:rPr lang="pt-BR" sz="1800" dirty="0"/>
              <a:t> ADD CONSTRAINT FK_usuario_cliente_2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FOREIGN KEY (</a:t>
            </a:r>
            <a:r>
              <a:rPr lang="pt-BR" sz="1800" dirty="0" err="1"/>
              <a:t>fk_clientes_id_cliente</a:t>
            </a:r>
            <a:r>
              <a:rPr lang="pt-BR" sz="18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REFERENCES clientes (</a:t>
            </a:r>
            <a:r>
              <a:rPr lang="pt-BR" sz="1800" dirty="0" err="1"/>
              <a:t>id_cliente</a:t>
            </a:r>
            <a:r>
              <a:rPr lang="pt-BR" sz="18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    ON DELETE SET NULL;</a:t>
            </a:r>
          </a:p>
        </p:txBody>
      </p:sp>
    </p:spTree>
    <p:extLst>
      <p:ext uri="{BB962C8B-B14F-4D97-AF65-F5344CB8AC3E}">
        <p14:creationId xmlns:p14="http://schemas.microsoft.com/office/powerpoint/2010/main" val="413569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81F61-5785-CA20-4DAC-19A95CBD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Implementando o Modelo Lógico (SQL)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2C96F3-7BC0-AB2B-86E0-F661E2D9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24001"/>
            <a:ext cx="11090274" cy="4568824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1- Abra o </a:t>
            </a:r>
            <a:r>
              <a:rPr lang="pt-BR" b="1" dirty="0" err="1"/>
              <a:t>PhpMyAdmin</a:t>
            </a:r>
            <a:endParaRPr lang="pt-BR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B25B3-5F0F-205B-B482-80192B60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822" y="2108996"/>
            <a:ext cx="8288355" cy="4417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976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81F61-5785-CA20-4DAC-19A95CBD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Implementando o Modelo Lógico (SQL)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2C96F3-7BC0-AB2B-86E0-F661E2D9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24001"/>
            <a:ext cx="11090274" cy="4568824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2- Clique em Importar e selecione o arquivo do modelo físico e clique para Executar.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D6A670-0CE6-7876-64F0-03B38F42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887452"/>
            <a:ext cx="6534150" cy="4421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614E5D-49F4-E14D-AD75-C74B5593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3" y="4699000"/>
            <a:ext cx="3209925" cy="1609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161B5E6-F8D8-38F0-F115-A9475D5F4FA0}"/>
              </a:ext>
            </a:extLst>
          </p:cNvPr>
          <p:cNvSpPr/>
          <p:nvPr/>
        </p:nvSpPr>
        <p:spPr>
          <a:xfrm>
            <a:off x="5537200" y="2527300"/>
            <a:ext cx="685800" cy="328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E10600-CEE2-159A-32EF-6B834A7F3FC2}"/>
              </a:ext>
            </a:extLst>
          </p:cNvPr>
          <p:cNvSpPr/>
          <p:nvPr/>
        </p:nvSpPr>
        <p:spPr>
          <a:xfrm>
            <a:off x="3075940" y="3933737"/>
            <a:ext cx="1557020" cy="226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6895B53-4D21-3454-996A-7E040080990F}"/>
              </a:ext>
            </a:extLst>
          </p:cNvPr>
          <p:cNvSpPr/>
          <p:nvPr/>
        </p:nvSpPr>
        <p:spPr>
          <a:xfrm>
            <a:off x="9227819" y="5875841"/>
            <a:ext cx="818673" cy="372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11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9E58877-93D9-6908-0313-F3C40989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2122628"/>
            <a:ext cx="8356600" cy="4453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C81F61-5785-CA20-4DAC-19A95CBD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Implementando o Modelo Lógico (SQL)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2C96F3-7BC0-AB2B-86E0-F661E2D9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24001"/>
            <a:ext cx="11090274" cy="4568824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3- Verifique se as importações ocorreram com sucesso.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161B5E6-F8D8-38F0-F115-A9475D5F4FA0}"/>
              </a:ext>
            </a:extLst>
          </p:cNvPr>
          <p:cNvSpPr/>
          <p:nvPr/>
        </p:nvSpPr>
        <p:spPr>
          <a:xfrm>
            <a:off x="3403600" y="2919501"/>
            <a:ext cx="3124200" cy="328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1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3D5107C-5854-50C6-0040-7D915E2D7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38" y="2045625"/>
            <a:ext cx="3084003" cy="4513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C81F61-5785-CA20-4DAC-19A95CBD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Implementando o Modelo Lógico (SQL)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2C96F3-7BC0-AB2B-86E0-F661E2D9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24001"/>
            <a:ext cx="11090274" cy="4568824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4- Atualize a base de dados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161B5E6-F8D8-38F0-F115-A9475D5F4FA0}"/>
              </a:ext>
            </a:extLst>
          </p:cNvPr>
          <p:cNvSpPr/>
          <p:nvPr/>
        </p:nvSpPr>
        <p:spPr>
          <a:xfrm>
            <a:off x="1846139" y="2402899"/>
            <a:ext cx="211261" cy="200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5549237-1884-F207-EFD3-B6124A412E5D}"/>
              </a:ext>
            </a:extLst>
          </p:cNvPr>
          <p:cNvSpPr/>
          <p:nvPr/>
        </p:nvSpPr>
        <p:spPr>
          <a:xfrm>
            <a:off x="549538" y="6150612"/>
            <a:ext cx="872862" cy="183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2EC419-FC63-610F-42E5-9225DFD10512}"/>
              </a:ext>
            </a:extLst>
          </p:cNvPr>
          <p:cNvSpPr txBox="1"/>
          <p:nvPr/>
        </p:nvSpPr>
        <p:spPr>
          <a:xfrm>
            <a:off x="3860800" y="4872334"/>
            <a:ext cx="2413000" cy="9233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Clique no sinal de + para visualizar as tabelas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FDDA031-1299-B33F-D472-0C414DA6A1A9}"/>
              </a:ext>
            </a:extLst>
          </p:cNvPr>
          <p:cNvCxnSpPr>
            <a:stCxn id="7" idx="1"/>
          </p:cNvCxnSpPr>
          <p:nvPr/>
        </p:nvCxnSpPr>
        <p:spPr>
          <a:xfrm flipH="1">
            <a:off x="698500" y="5333999"/>
            <a:ext cx="3162300" cy="8166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42C2EC49-8B5A-13A4-7565-CB4E01389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983" y="2456491"/>
            <a:ext cx="3539053" cy="2520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5FF0627F-55FB-68BD-B2B6-88DCF524E6AE}"/>
              </a:ext>
            </a:extLst>
          </p:cNvPr>
          <p:cNvSpPr/>
          <p:nvPr/>
        </p:nvSpPr>
        <p:spPr>
          <a:xfrm>
            <a:off x="5588000" y="3200400"/>
            <a:ext cx="1841500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BF8126-818A-D775-7218-74FC5498DB24}"/>
              </a:ext>
            </a:extLst>
          </p:cNvPr>
          <p:cNvSpPr/>
          <p:nvPr/>
        </p:nvSpPr>
        <p:spPr>
          <a:xfrm>
            <a:off x="7429500" y="2781300"/>
            <a:ext cx="2959100" cy="2091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61436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758</Words>
  <Application>Microsoft Office PowerPoint</Application>
  <PresentationFormat>Widescreen</PresentationFormat>
  <Paragraphs>77</Paragraphs>
  <Slides>21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Sitka Heading</vt:lpstr>
      <vt:lpstr>Source Sans Pro</vt:lpstr>
      <vt:lpstr>3DFloatVTI</vt:lpstr>
      <vt:lpstr>DDM – Projeto do Banco de Dados</vt:lpstr>
      <vt:lpstr>Projetando o Banco – BR Modelo</vt:lpstr>
      <vt:lpstr>BR-Modelo – Modelo Conceitual</vt:lpstr>
      <vt:lpstr>BR-Modelo – Modelo Lógico</vt:lpstr>
      <vt:lpstr>BR-Modelo – Modelo Físico</vt:lpstr>
      <vt:lpstr>Implementando o Modelo Lógico (SQL)</vt:lpstr>
      <vt:lpstr>Implementando o Modelo Lógico (SQL)</vt:lpstr>
      <vt:lpstr>Implementando o Modelo Lógico (SQL)</vt:lpstr>
      <vt:lpstr>Implementando o Modelo Lógico (SQL)</vt:lpstr>
      <vt:lpstr>Dica importante...</vt:lpstr>
      <vt:lpstr>Inserindo valores...</vt:lpstr>
      <vt:lpstr>Inserir em Usuários</vt:lpstr>
      <vt:lpstr>Inserir em Usuários</vt:lpstr>
      <vt:lpstr>Tabela Usuários</vt:lpstr>
      <vt:lpstr>Apresentação do PowerPoint</vt:lpstr>
      <vt:lpstr>Tabela Clientes</vt:lpstr>
      <vt:lpstr>Associe cada cliente à um usuário</vt:lpstr>
      <vt:lpstr>Teste: Quais são os clientes do usuário?</vt:lpstr>
      <vt:lpstr>Outro exemplo de consulta...</vt:lpstr>
      <vt:lpstr>Importante!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DDM – Projeto do Banco de Dados</dc:title>
  <dc:creator>Anderson Vanin</dc:creator>
  <cp:lastModifiedBy>Anderson Vanin</cp:lastModifiedBy>
  <cp:revision>7</cp:revision>
  <dcterms:created xsi:type="dcterms:W3CDTF">2022-08-09T14:10:05Z</dcterms:created>
  <dcterms:modified xsi:type="dcterms:W3CDTF">2022-08-09T15:41:16Z</dcterms:modified>
</cp:coreProperties>
</file>